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2"/>
  </p:notesMasterIdLst>
  <p:sldIdLst>
    <p:sldId id="256" r:id="rId2"/>
    <p:sldId id="288" r:id="rId3"/>
    <p:sldId id="285" r:id="rId4"/>
    <p:sldId id="269" r:id="rId5"/>
    <p:sldId id="270" r:id="rId6"/>
    <p:sldId id="271" r:id="rId7"/>
    <p:sldId id="272" r:id="rId8"/>
    <p:sldId id="286" r:id="rId9"/>
    <p:sldId id="273" r:id="rId10"/>
    <p:sldId id="274" r:id="rId11"/>
    <p:sldId id="287" r:id="rId12"/>
    <p:sldId id="275" r:id="rId13"/>
    <p:sldId id="276" r:id="rId14"/>
    <p:sldId id="277" r:id="rId15"/>
    <p:sldId id="278" r:id="rId16"/>
    <p:sldId id="279" r:id="rId17"/>
    <p:sldId id="280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F9DCFC-655C-4CB4-A4DB-588B767805DE}">
          <p14:sldIdLst>
            <p14:sldId id="256"/>
          </p14:sldIdLst>
        </p14:section>
        <p14:section name="Summary Section" id="{BA5988CC-DE52-412E-ADDF-2351637ABA2E}">
          <p14:sldIdLst>
            <p14:sldId id="288"/>
          </p14:sldIdLst>
        </p14:section>
        <p14:section name="Java Relationships" id="{429A4B02-A8A7-4A54-B81B-169BD587C957}">
          <p14:sldIdLst>
            <p14:sldId id="285"/>
            <p14:sldId id="269"/>
            <p14:sldId id="270"/>
            <p14:sldId id="271"/>
            <p14:sldId id="272"/>
          </p14:sldIdLst>
        </p14:section>
        <p14:section name="Database types" id="{8D0D1B75-D389-42A6-9795-F66DA56369E6}">
          <p14:sldIdLst>
            <p14:sldId id="286"/>
            <p14:sldId id="273"/>
            <p14:sldId id="274"/>
          </p14:sldIdLst>
        </p14:section>
        <p14:section name="RDBMS Relationships" id="{073E4722-B61D-4294-9C14-84F48AF480E7}">
          <p14:sldIdLst>
            <p14:sldId id="287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BC3E4-C956-40CB-AFCD-8F927AFF366E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4059C-20AD-48E2-B243-62F40DF01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0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keys: </a:t>
            </a:r>
            <a:r>
              <a:rPr lang="en-US" dirty="0" err="1"/>
              <a:t>recipe.recipe_id</a:t>
            </a:r>
            <a:r>
              <a:rPr lang="en-US" dirty="0"/>
              <a:t>, </a:t>
            </a:r>
            <a:r>
              <a:rPr lang="en-US" dirty="0" err="1"/>
              <a:t>category.category_id</a:t>
            </a:r>
            <a:r>
              <a:rPr lang="en-US" dirty="0"/>
              <a:t>. Foreign keys: </a:t>
            </a:r>
            <a:r>
              <a:rPr lang="en-US" dirty="0" err="1"/>
              <a:t>recipe_category.recipe_id</a:t>
            </a:r>
            <a:r>
              <a:rPr lang="en-US" dirty="0"/>
              <a:t>, </a:t>
            </a:r>
            <a:r>
              <a:rPr lang="en-US" dirty="0" err="1"/>
              <a:t>recipe_category.category_id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4059C-20AD-48E2-B243-62F40DF01D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2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90953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6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6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1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04274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04274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26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706" y="1825625"/>
            <a:ext cx="3733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3556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556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69D020A-50D9-4765-A420-14412044390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418153" y="1681163"/>
            <a:ext cx="33556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FDF4AA6-3615-4AC4-A80F-32B15B7C54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8153" y="2505075"/>
            <a:ext cx="33556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11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59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4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7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100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47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7839-97A4-44D6-B8EF-1A5DB2D08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/>
              <a:t>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FD140-E406-4165-9E64-ECEE2E5D31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cap="none" dirty="0"/>
              <a:t>Joining tables</a:t>
            </a:r>
          </a:p>
        </p:txBody>
      </p:sp>
    </p:spTree>
    <p:extLst>
      <p:ext uri="{BB962C8B-B14F-4D97-AF65-F5344CB8AC3E}">
        <p14:creationId xmlns:p14="http://schemas.microsoft.com/office/powerpoint/2010/main" val="507793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BB06-07AD-4F94-9886-242CE071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D0230-73CF-41B4-9639-EEDD79A1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Recipes have relationships</a:t>
            </a:r>
          </a:p>
          <a:p>
            <a:pPr lvl="1"/>
            <a:r>
              <a:rPr lang="en-US" dirty="0"/>
              <a:t>Recipes have steps (has a)</a:t>
            </a:r>
          </a:p>
          <a:p>
            <a:pPr lvl="1"/>
            <a:r>
              <a:rPr lang="en-US" dirty="0"/>
              <a:t>Recipes have ingredients (has a)</a:t>
            </a:r>
          </a:p>
          <a:p>
            <a:pPr lvl="1"/>
            <a:r>
              <a:rPr lang="en-US" dirty="0"/>
              <a:t>Recipes have categories (has a)</a:t>
            </a:r>
          </a:p>
          <a:p>
            <a:pPr lvl="1"/>
            <a:r>
              <a:rPr lang="en-US" dirty="0"/>
              <a:t>Categories have recipes (has a)</a:t>
            </a:r>
          </a:p>
          <a:p>
            <a:endParaRPr lang="en-US" dirty="0"/>
          </a:p>
          <a:p>
            <a:r>
              <a:rPr lang="en-US" dirty="0"/>
              <a:t>We need to use an RDBMS like MySQL</a:t>
            </a:r>
          </a:p>
        </p:txBody>
      </p:sp>
    </p:spTree>
    <p:extLst>
      <p:ext uri="{BB962C8B-B14F-4D97-AF65-F5344CB8AC3E}">
        <p14:creationId xmlns:p14="http://schemas.microsoft.com/office/powerpoint/2010/main" val="1782569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sual woman with hand on hip">
            <a:extLst>
              <a:ext uri="{FF2B5EF4-FFF2-40B4-BE49-F238E27FC236}">
                <a16:creationId xmlns:a16="http://schemas.microsoft.com/office/drawing/2014/main" id="{DAD47B15-CC94-48DE-AF81-BD3F19776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73" y="1906512"/>
            <a:ext cx="1685112" cy="280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D5B24-697F-44EA-B877-12B834DB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relationships</a:t>
            </a:r>
          </a:p>
        </p:txBody>
      </p:sp>
      <p:pic>
        <p:nvPicPr>
          <p:cNvPr id="4" name="Picture 3" descr="Woman in wheelchair cheering two hands">
            <a:extLst>
              <a:ext uri="{FF2B5EF4-FFF2-40B4-BE49-F238E27FC236}">
                <a16:creationId xmlns:a16="http://schemas.microsoft.com/office/drawing/2014/main" id="{119ABF24-3C09-47E4-BD18-C68FE1B14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63" y="1906512"/>
            <a:ext cx="1323392" cy="2801900"/>
          </a:xfrm>
          <a:prstGeom prst="rect">
            <a:avLst/>
          </a:prstGeom>
        </p:spPr>
      </p:pic>
      <p:pic>
        <p:nvPicPr>
          <p:cNvPr id="6" name="Picture 5" descr="Young business woman cheering two hands">
            <a:extLst>
              <a:ext uri="{FF2B5EF4-FFF2-40B4-BE49-F238E27FC236}">
                <a16:creationId xmlns:a16="http://schemas.microsoft.com/office/drawing/2014/main" id="{552E50A7-FF90-4186-A8B0-1A4C4D8F3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8" y="1883550"/>
            <a:ext cx="1198091" cy="2801900"/>
          </a:xfrm>
          <a:prstGeom prst="rect">
            <a:avLst/>
          </a:prstGeom>
        </p:spPr>
      </p:pic>
      <p:pic>
        <p:nvPicPr>
          <p:cNvPr id="8" name="Picture 7" descr="Old woman cheering two hands smiling">
            <a:extLst>
              <a:ext uri="{FF2B5EF4-FFF2-40B4-BE49-F238E27FC236}">
                <a16:creationId xmlns:a16="http://schemas.microsoft.com/office/drawing/2014/main" id="{43113632-56CB-4DCF-87C2-E95DD4B87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78" y="1906512"/>
            <a:ext cx="1136845" cy="2801900"/>
          </a:xfrm>
          <a:prstGeom prst="rect">
            <a:avLst/>
          </a:prstGeom>
        </p:spPr>
      </p:pic>
      <p:pic>
        <p:nvPicPr>
          <p:cNvPr id="12" name="Picture 11" descr="Businessman cheering two hands">
            <a:extLst>
              <a:ext uri="{FF2B5EF4-FFF2-40B4-BE49-F238E27FC236}">
                <a16:creationId xmlns:a16="http://schemas.microsoft.com/office/drawing/2014/main" id="{44007611-78BF-4600-9AF4-DCA0E836B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512"/>
            <a:ext cx="1387938" cy="28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1B7E-202C-4D88-A925-FB6EB377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 dirty="0"/>
              <a:t>RDBMS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6CF5-1DEB-46C8-B1F4-C7D53ACE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6184900" cy="4800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One-to-one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Car has </a:t>
            </a:r>
            <a:r>
              <a:rPr lang="en-US" dirty="0">
                <a:solidFill>
                  <a:srgbClr val="00B0F0"/>
                </a:solidFill>
              </a:rPr>
              <a:t>one and only one</a:t>
            </a:r>
            <a:r>
              <a:rPr lang="en-US" dirty="0"/>
              <a:t> Engine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One-to-many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recipe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steps</a:t>
            </a:r>
          </a:p>
          <a:p>
            <a:pPr lvl="1"/>
            <a:r>
              <a:rPr lang="en-US" dirty="0"/>
              <a:t>Each step links to only </a:t>
            </a:r>
            <a:r>
              <a:rPr lang="en-US" dirty="0">
                <a:solidFill>
                  <a:srgbClr val="00B0F0"/>
                </a:solidFill>
              </a:rPr>
              <a:t>one</a:t>
            </a:r>
            <a:r>
              <a:rPr lang="en-US" dirty="0"/>
              <a:t> recipe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Many-to-many</a:t>
            </a:r>
          </a:p>
          <a:p>
            <a:pPr lvl="1"/>
            <a:r>
              <a:rPr lang="en-US" dirty="0"/>
              <a:t>A recipe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categories (Mexican, Vegan, etc.)</a:t>
            </a:r>
          </a:p>
          <a:p>
            <a:pPr lvl="1"/>
            <a:r>
              <a:rPr lang="en-US" dirty="0"/>
              <a:t>A category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recipes (Vegan tacos, Vegan burger, etc.)</a:t>
            </a:r>
          </a:p>
        </p:txBody>
      </p:sp>
    </p:spTree>
    <p:extLst>
      <p:ext uri="{BB962C8B-B14F-4D97-AF65-F5344CB8AC3E}">
        <p14:creationId xmlns:p14="http://schemas.microsoft.com/office/powerpoint/2010/main" val="333132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4034-D898-43D1-AC3A-880CF395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F17F-2F4F-4B54-91DA-F719F632E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One-to-many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</a:rPr>
              <a:t>many-to-many</a:t>
            </a:r>
            <a:r>
              <a:rPr lang="en-US" dirty="0"/>
              <a:t> and generally </a:t>
            </a:r>
            <a:r>
              <a:rPr lang="en-US" dirty="0">
                <a:solidFill>
                  <a:srgbClr val="00B0F0"/>
                </a:solidFill>
              </a:rPr>
              <a:t>one-to-one</a:t>
            </a:r>
            <a:r>
              <a:rPr lang="en-US" dirty="0"/>
              <a:t> are all "has a" relationships</a:t>
            </a:r>
          </a:p>
          <a:p>
            <a:endParaRPr lang="en-US" dirty="0"/>
          </a:p>
          <a:p>
            <a:r>
              <a:rPr lang="en-US" dirty="0"/>
              <a:t>RDBMSs do not naturally implement "</a:t>
            </a:r>
            <a:r>
              <a:rPr lang="en-US" dirty="0">
                <a:solidFill>
                  <a:srgbClr val="00B0F0"/>
                </a:solidFill>
              </a:rPr>
              <a:t>is a</a:t>
            </a:r>
            <a:r>
              <a:rPr lang="en-US" dirty="0"/>
              <a:t>" or "</a:t>
            </a:r>
            <a:r>
              <a:rPr lang="en-US" dirty="0">
                <a:solidFill>
                  <a:srgbClr val="00B0F0"/>
                </a:solidFill>
              </a:rPr>
              <a:t>uses a</a:t>
            </a:r>
            <a:r>
              <a:rPr lang="en-US" dirty="0"/>
              <a:t>"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4563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7E15-C010-40FD-ABCF-28A01AD4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E8BF-8977-4D84-B369-8A79675F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simulate inheritance with a </a:t>
            </a:r>
            <a:r>
              <a:rPr lang="en-US" dirty="0">
                <a:solidFill>
                  <a:srgbClr val="00B0F0"/>
                </a:solidFill>
              </a:rPr>
              <a:t>one-to-one</a:t>
            </a:r>
            <a:r>
              <a:rPr lang="en-US" dirty="0"/>
              <a:t> relationship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649182-C241-46B1-AC85-F73A38D84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5361"/>
              </p:ext>
            </p:extLst>
          </p:nvPr>
        </p:nvGraphicFramePr>
        <p:xfrm>
          <a:off x="838200" y="3429000"/>
          <a:ext cx="42037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5A4684-4CEB-4E63-9730-C8CBFD29B8ED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C108EA0-FABB-4AFE-86F0-270CE369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07746"/>
              </p:ext>
            </p:extLst>
          </p:nvPr>
        </p:nvGraphicFramePr>
        <p:xfrm>
          <a:off x="838200" y="5113020"/>
          <a:ext cx="42037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872C1E-2CF4-4552-B0C7-60511B38C7F1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B8239757-0CF7-472F-9934-E9AF9D6FB943}"/>
              </a:ext>
            </a:extLst>
          </p:cNvPr>
          <p:cNvSpPr/>
          <p:nvPr/>
        </p:nvSpPr>
        <p:spPr>
          <a:xfrm>
            <a:off x="5054600" y="3924300"/>
            <a:ext cx="635000" cy="17907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64794-4F31-4565-B3F2-72A12DCE598D}"/>
              </a:ext>
            </a:extLst>
          </p:cNvPr>
          <p:cNvSpPr txBox="1"/>
          <p:nvPr/>
        </p:nvSpPr>
        <p:spPr>
          <a:xfrm>
            <a:off x="4381500" y="463728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One-to-one</a:t>
            </a:r>
          </a:p>
        </p:txBody>
      </p:sp>
    </p:spTree>
    <p:extLst>
      <p:ext uri="{BB962C8B-B14F-4D97-AF65-F5344CB8AC3E}">
        <p14:creationId xmlns:p14="http://schemas.microsoft.com/office/powerpoint/2010/main" val="193333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7E15-C010-40FD-ABCF-28A01AD4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E8BF-8977-4D84-B369-8A79675F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typically, everything would just go into a </a:t>
            </a:r>
            <a:r>
              <a:rPr lang="en-US" dirty="0">
                <a:solidFill>
                  <a:srgbClr val="00B0F0"/>
                </a:solidFill>
              </a:rPr>
              <a:t>single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649182-C241-46B1-AC85-F73A38D84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8228"/>
              </p:ext>
            </p:extLst>
          </p:nvPr>
        </p:nvGraphicFramePr>
        <p:xfrm>
          <a:off x="838200" y="3429000"/>
          <a:ext cx="4203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470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5A4684-4CEB-4E63-9730-C8CBFD29B8ED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</p:spTree>
    <p:extLst>
      <p:ext uri="{BB962C8B-B14F-4D97-AF65-F5344CB8AC3E}">
        <p14:creationId xmlns:p14="http://schemas.microsoft.com/office/powerpoint/2010/main" val="43532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1DA5-3E57-4858-88EC-AEA66623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relationships formed?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395A-8F69-4A0C-8415-77EFE275E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earlier video we used the </a:t>
            </a:r>
            <a:r>
              <a:rPr lang="en-US" dirty="0">
                <a:solidFill>
                  <a:srgbClr val="00B0F0"/>
                </a:solidFill>
              </a:rPr>
              <a:t>AUTO_INCREMENT </a:t>
            </a:r>
            <a:r>
              <a:rPr lang="en-US" dirty="0"/>
              <a:t>keyword to have MySQL automatically increment the ID value</a:t>
            </a:r>
          </a:p>
          <a:p>
            <a:endParaRPr lang="en-US" dirty="0"/>
          </a:p>
          <a:p>
            <a:r>
              <a:rPr lang="en-US" dirty="0"/>
              <a:t>This ID is </a:t>
            </a:r>
            <a:r>
              <a:rPr lang="en-US" dirty="0">
                <a:solidFill>
                  <a:srgbClr val="00B0F0"/>
                </a:solidFill>
              </a:rPr>
              <a:t>unique</a:t>
            </a:r>
            <a:r>
              <a:rPr lang="en-US" dirty="0"/>
              <a:t> within the table</a:t>
            </a:r>
          </a:p>
          <a:p>
            <a:endParaRPr lang="en-US" dirty="0"/>
          </a:p>
          <a:p>
            <a:r>
              <a:rPr lang="en-US" dirty="0"/>
              <a:t>This unique ID is called the </a:t>
            </a:r>
            <a:r>
              <a:rPr lang="en-US" dirty="0">
                <a:solidFill>
                  <a:srgbClr val="00B0F0"/>
                </a:solidFill>
              </a:rPr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19118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Primary key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relationship</a:t>
            </a:r>
            <a:r>
              <a:rPr lang="en-US" dirty="0"/>
              <a:t> is formed when one table has a primary key and another table references that value through a foreign key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94306"/>
              </p:ext>
            </p:extLst>
          </p:nvPr>
        </p:nvGraphicFramePr>
        <p:xfrm>
          <a:off x="838200" y="3429000"/>
          <a:ext cx="4533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927"/>
              </p:ext>
            </p:extLst>
          </p:nvPr>
        </p:nvGraphicFramePr>
        <p:xfrm>
          <a:off x="838200" y="5113020"/>
          <a:ext cx="45339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486028C-1340-432F-BAEC-6DDAA6D33A09}"/>
              </a:ext>
            </a:extLst>
          </p:cNvPr>
          <p:cNvSpPr/>
          <p:nvPr/>
        </p:nvSpPr>
        <p:spPr>
          <a:xfrm flipV="1">
            <a:off x="5384800" y="3937000"/>
            <a:ext cx="723900" cy="1930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0BA2-C8FE-4D34-BE5B-8D9C888AA645}"/>
              </a:ext>
            </a:extLst>
          </p:cNvPr>
          <p:cNvSpPr txBox="1"/>
          <p:nvPr/>
        </p:nvSpPr>
        <p:spPr>
          <a:xfrm>
            <a:off x="4667250" y="46337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9171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one-to-one relationship requires a </a:t>
            </a:r>
            <a:r>
              <a:rPr lang="en-US" dirty="0">
                <a:solidFill>
                  <a:srgbClr val="00B0F0"/>
                </a:solidFill>
              </a:rPr>
              <a:t>primary key </a:t>
            </a:r>
            <a:r>
              <a:rPr lang="en-US" dirty="0"/>
              <a:t>on the main table and a </a:t>
            </a:r>
            <a:r>
              <a:rPr lang="en-US" dirty="0">
                <a:solidFill>
                  <a:srgbClr val="00B0F0"/>
                </a:solidFill>
              </a:rPr>
              <a:t>foreign key + unique key</a:t>
            </a:r>
            <a:r>
              <a:rPr lang="en-US" dirty="0"/>
              <a:t> on the related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99278"/>
              </p:ext>
            </p:extLst>
          </p:nvPr>
        </p:nvGraphicFramePr>
        <p:xfrm>
          <a:off x="838200" y="3429000"/>
          <a:ext cx="4533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718278"/>
              </p:ext>
            </p:extLst>
          </p:nvPr>
        </p:nvGraphicFramePr>
        <p:xfrm>
          <a:off x="838200" y="5113020"/>
          <a:ext cx="4533900" cy="138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key, </a:t>
                      </a:r>
                      <a:br>
                        <a:rPr lang="en-US" dirty="0"/>
                      </a:br>
                      <a:r>
                        <a:rPr lang="en-US" dirty="0"/>
                        <a:t>unique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486028C-1340-432F-BAEC-6DDAA6D33A09}"/>
              </a:ext>
            </a:extLst>
          </p:cNvPr>
          <p:cNvSpPr/>
          <p:nvPr/>
        </p:nvSpPr>
        <p:spPr>
          <a:xfrm flipV="1">
            <a:off x="5372100" y="3937000"/>
            <a:ext cx="723900" cy="1930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0BA2-C8FE-4D34-BE5B-8D9C888AA645}"/>
              </a:ext>
            </a:extLst>
          </p:cNvPr>
          <p:cNvSpPr txBox="1"/>
          <p:nvPr/>
        </p:nvSpPr>
        <p:spPr>
          <a:xfrm>
            <a:off x="4667250" y="46337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44346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One-to-many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one-to-many relationship requires a </a:t>
            </a:r>
            <a:r>
              <a:rPr lang="en-US" dirty="0">
                <a:solidFill>
                  <a:srgbClr val="00B0F0"/>
                </a:solidFill>
              </a:rPr>
              <a:t>primary key </a:t>
            </a:r>
            <a:r>
              <a:rPr lang="en-US" dirty="0"/>
              <a:t>on the main table and a </a:t>
            </a:r>
            <a:r>
              <a:rPr lang="en-US" dirty="0">
                <a:solidFill>
                  <a:srgbClr val="00B0F0"/>
                </a:solidFill>
              </a:rPr>
              <a:t>foreign key </a:t>
            </a:r>
            <a:r>
              <a:rPr lang="en-US" dirty="0"/>
              <a:t>on the related table (no unique key)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58598"/>
              </p:ext>
            </p:extLst>
          </p:nvPr>
        </p:nvGraphicFramePr>
        <p:xfrm>
          <a:off x="838200" y="3429000"/>
          <a:ext cx="4787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 cubes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Chocolate Moose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55588"/>
              </p:ext>
            </p:extLst>
          </p:nvPr>
        </p:nvGraphicFramePr>
        <p:xfrm>
          <a:off x="800100" y="5113020"/>
          <a:ext cx="48260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water to tray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tray in freezer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6" name="Arrow: Left 5">
            <a:extLst>
              <a:ext uri="{FF2B5EF4-FFF2-40B4-BE49-F238E27FC236}">
                <a16:creationId xmlns:a16="http://schemas.microsoft.com/office/drawing/2014/main" id="{51836F46-ED7B-417F-999F-92DB81D3EAF4}"/>
              </a:ext>
            </a:extLst>
          </p:cNvPr>
          <p:cNvSpPr/>
          <p:nvPr/>
        </p:nvSpPr>
        <p:spPr>
          <a:xfrm>
            <a:off x="5178342" y="3678238"/>
            <a:ext cx="1556281" cy="642911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recipe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87493CB-EA11-4A68-A94D-A1A460E45C39}"/>
              </a:ext>
            </a:extLst>
          </p:cNvPr>
          <p:cNvSpPr/>
          <p:nvPr/>
        </p:nvSpPr>
        <p:spPr>
          <a:xfrm>
            <a:off x="5178342" y="5288155"/>
            <a:ext cx="1556281" cy="642911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steps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B1D5D67-F3CD-43E3-BE28-A8BA57C5A97F}"/>
              </a:ext>
            </a:extLst>
          </p:cNvPr>
          <p:cNvSpPr/>
          <p:nvPr/>
        </p:nvSpPr>
        <p:spPr>
          <a:xfrm rot="20645382">
            <a:off x="1262022" y="3431013"/>
            <a:ext cx="1971758" cy="642911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 key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F5C77D0E-7D58-4FA0-8D7C-08EDB0B7F5FA}"/>
              </a:ext>
            </a:extLst>
          </p:cNvPr>
          <p:cNvSpPr/>
          <p:nvPr/>
        </p:nvSpPr>
        <p:spPr>
          <a:xfrm rot="906859">
            <a:off x="2398670" y="5983621"/>
            <a:ext cx="1971758" cy="642911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51035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48E2-7429-4C1A-BB33-5774E22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video...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6B125868-8A4A-4CE4-AC0C-B8793047AD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649504"/>
                  </p:ext>
                </p:extLst>
              </p:nvPr>
            </p:nvGraphicFramePr>
            <p:xfrm>
              <a:off x="838200" y="1825625"/>
              <a:ext cx="7100888" cy="4351338"/>
            </p:xfrm>
            <a:graphic>
              <a:graphicData uri="http://schemas.microsoft.com/office/powerpoint/2016/summaryzoom">
                <psuz:summaryZm>
                  <psuz:summaryZmObj sectionId="{429A4B02-A8A7-4A54-B81B-169BD587C957}">
                    <psuz:zmPr id="{CAE61022-3A28-4D35-B618-319A88DD9D1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130" y="318343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0D1B75-D389-42A6-9795-F66DA56369E6}">
                    <psuz:zmPr id="{F394DA23-2596-4C1E-9B87-F04E8CE3EAB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10357" y="318343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73E4722-B61D-4294-9C14-84F48AF480E7}">
                    <psuz:zmPr id="{1BD80FB5-055E-4887-9B3E-DAB4084971F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130" y="2235582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6B125868-8A4A-4CE4-AC0C-B8793047ADA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7100888" cy="4351338"/>
                <a:chOff x="838200" y="1825625"/>
                <a:chExt cx="7100888" cy="4351338"/>
              </a:xfrm>
            </p:grpSpPr>
            <p:pic>
              <p:nvPicPr>
                <p:cNvPr id="6" name="Picture 6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33330" y="2143968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48557" y="2143968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3330" y="4061207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23637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many-to-many relationship requires a </a:t>
            </a:r>
            <a:r>
              <a:rPr lang="en-US" dirty="0">
                <a:solidFill>
                  <a:srgbClr val="FFC000"/>
                </a:solidFill>
              </a:rPr>
              <a:t>join table</a:t>
            </a:r>
            <a:r>
              <a:rPr lang="en-US" dirty="0"/>
              <a:t>. Each main table has a </a:t>
            </a:r>
            <a:r>
              <a:rPr lang="en-US" dirty="0">
                <a:solidFill>
                  <a:srgbClr val="00B0F0"/>
                </a:solidFill>
              </a:rPr>
              <a:t>primary key</a:t>
            </a:r>
            <a:r>
              <a:rPr lang="en-US" dirty="0"/>
              <a:t>. The join table has </a:t>
            </a:r>
            <a:r>
              <a:rPr lang="en-US" dirty="0">
                <a:solidFill>
                  <a:srgbClr val="00B0F0"/>
                </a:solidFill>
              </a:rPr>
              <a:t>two foreign keys</a:t>
            </a:r>
            <a:r>
              <a:rPr lang="en-US" dirty="0"/>
              <a:t>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588115"/>
              </p:ext>
            </p:extLst>
          </p:nvPr>
        </p:nvGraphicFramePr>
        <p:xfrm>
          <a:off x="4241800" y="3429000"/>
          <a:ext cx="25781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 cubes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 tacos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42418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4241800" y="474368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95987"/>
              </p:ext>
            </p:extLst>
          </p:nvPr>
        </p:nvGraphicFramePr>
        <p:xfrm>
          <a:off x="4203700" y="5113020"/>
          <a:ext cx="26035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AC5F52B-20B0-4414-A2E3-88628F52F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76731"/>
              </p:ext>
            </p:extLst>
          </p:nvPr>
        </p:nvGraphicFramePr>
        <p:xfrm>
          <a:off x="838200" y="5113020"/>
          <a:ext cx="26035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BC955C-4AE3-45B1-864D-890CF1F4AC3E}"/>
              </a:ext>
            </a:extLst>
          </p:cNvPr>
          <p:cNvSpPr txBox="1"/>
          <p:nvPr/>
        </p:nvSpPr>
        <p:spPr>
          <a:xfrm>
            <a:off x="838200" y="4743688"/>
            <a:ext cx="257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Recipe_Category</a:t>
            </a:r>
            <a:r>
              <a:rPr lang="en-US" dirty="0"/>
              <a:t> table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8B5CD-FA15-43A1-A38F-0251FFCFB96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540000" y="5661660"/>
            <a:ext cx="16637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434470-8ED7-4934-85E0-AF907E79C32A}"/>
              </a:ext>
            </a:extLst>
          </p:cNvPr>
          <p:cNvCxnSpPr>
            <a:cxnSpLocks/>
          </p:cNvCxnSpPr>
          <p:nvPr/>
        </p:nvCxnSpPr>
        <p:spPr>
          <a:xfrm>
            <a:off x="2540000" y="6030992"/>
            <a:ext cx="16637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2E7D9A-C943-49D4-89D3-39E57E76502C}"/>
              </a:ext>
            </a:extLst>
          </p:cNvPr>
          <p:cNvCxnSpPr/>
          <p:nvPr/>
        </p:nvCxnSpPr>
        <p:spPr>
          <a:xfrm flipV="1">
            <a:off x="1117600" y="4395252"/>
            <a:ext cx="3086100" cy="1289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09C83A-4E19-4507-BFD7-9377AB150B5B}"/>
              </a:ext>
            </a:extLst>
          </p:cNvPr>
          <p:cNvCxnSpPr/>
          <p:nvPr/>
        </p:nvCxnSpPr>
        <p:spPr>
          <a:xfrm flipV="1">
            <a:off x="1104900" y="4395252"/>
            <a:ext cx="3098800" cy="1643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9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6E4F-4BC3-4B9B-88B1-B20A95C4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relationships</a:t>
            </a:r>
          </a:p>
        </p:txBody>
      </p:sp>
      <p:pic>
        <p:nvPicPr>
          <p:cNvPr id="4" name="Graphic 3" descr="Coffee outline">
            <a:extLst>
              <a:ext uri="{FF2B5EF4-FFF2-40B4-BE49-F238E27FC236}">
                <a16:creationId xmlns:a16="http://schemas.microsoft.com/office/drawing/2014/main" id="{A35C9A60-2A86-4C5D-971B-3FF9EC6BF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1968500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8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EF45-C321-4A51-A188-054DB3E8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02851-0B25-4E1B-A113-EEB262A0E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a</a:t>
            </a:r>
          </a:p>
          <a:p>
            <a:r>
              <a:rPr lang="en-US" dirty="0"/>
              <a:t>Is a</a:t>
            </a:r>
          </a:p>
          <a:p>
            <a:r>
              <a:rPr lang="en-US" dirty="0"/>
              <a:t>Uses a</a:t>
            </a:r>
          </a:p>
        </p:txBody>
      </p:sp>
    </p:spTree>
    <p:extLst>
      <p:ext uri="{BB962C8B-B14F-4D97-AF65-F5344CB8AC3E}">
        <p14:creationId xmlns:p14="http://schemas.microsoft.com/office/powerpoint/2010/main" val="30495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271D-F993-4B8A-87FD-146E616B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Has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662E8-4519-4867-955F-EEF0C4262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171575"/>
          </a:xfrm>
        </p:spPr>
        <p:txBody>
          <a:bodyPr/>
          <a:lstStyle/>
          <a:p>
            <a:r>
              <a:rPr lang="en-US" dirty="0"/>
              <a:t>An object </a:t>
            </a:r>
            <a:r>
              <a:rPr lang="en-US" dirty="0">
                <a:solidFill>
                  <a:srgbClr val="00B0F0"/>
                </a:solidFill>
              </a:rPr>
              <a:t>has a</a:t>
            </a:r>
            <a:r>
              <a:rPr lang="en-US" dirty="0"/>
              <a:t>nother object</a:t>
            </a:r>
          </a:p>
          <a:p>
            <a:r>
              <a:rPr lang="en-US" dirty="0"/>
              <a:t>Expressed through instance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AA1BE9-5544-4F76-B304-E0521F11711E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146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Car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Engine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98961FBE-94CA-4145-BABD-4F92AE5CE1B1}"/>
              </a:ext>
            </a:extLst>
          </p:cNvPr>
          <p:cNvSpPr/>
          <p:nvPr/>
        </p:nvSpPr>
        <p:spPr>
          <a:xfrm rot="3259478">
            <a:off x="2946400" y="4914901"/>
            <a:ext cx="2463800" cy="838200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car </a:t>
            </a:r>
            <a:r>
              <a:rPr lang="en-US" u="sng" dirty="0"/>
              <a:t>has a</a:t>
            </a:r>
            <a:r>
              <a:rPr lang="en-US" dirty="0"/>
              <a:t>n engine</a:t>
            </a:r>
          </a:p>
        </p:txBody>
      </p:sp>
    </p:spTree>
    <p:extLst>
      <p:ext uri="{BB962C8B-B14F-4D97-AF65-F5344CB8AC3E}">
        <p14:creationId xmlns:p14="http://schemas.microsoft.com/office/powerpoint/2010/main" val="101004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A99C-14FC-45E7-B3FE-E159CC0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9716-1292-4FB4-99F4-E0AB70EA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r>
              <a:rPr lang="en-US" dirty="0"/>
              <a:t>An object </a:t>
            </a:r>
            <a:r>
              <a:rPr lang="en-US" dirty="0">
                <a:solidFill>
                  <a:srgbClr val="00B0F0"/>
                </a:solidFill>
              </a:rPr>
              <a:t>is a</a:t>
            </a:r>
            <a:r>
              <a:rPr lang="en-US" dirty="0"/>
              <a:t> type of another object</a:t>
            </a:r>
          </a:p>
          <a:p>
            <a:r>
              <a:rPr lang="en-US" dirty="0"/>
              <a:t>Expressed through inheritance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055953-6BD7-47BA-AFF0-ACE54E05C062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3090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Animal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String 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Cow extends Animal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String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cowTag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8E40ED3-3042-430B-9C92-1FFC5E281A8E}"/>
              </a:ext>
            </a:extLst>
          </p:cNvPr>
          <p:cNvSpPr/>
          <p:nvPr/>
        </p:nvSpPr>
        <p:spPr>
          <a:xfrm rot="19554590">
            <a:off x="5029198" y="3475956"/>
            <a:ext cx="2463800" cy="838200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Cow </a:t>
            </a:r>
            <a:r>
              <a:rPr lang="en-US" u="sng" dirty="0"/>
              <a:t>is a</a:t>
            </a:r>
            <a:r>
              <a:rPr lang="en-US" dirty="0"/>
              <a:t>n Animal</a:t>
            </a:r>
          </a:p>
        </p:txBody>
      </p:sp>
    </p:spTree>
    <p:extLst>
      <p:ext uri="{BB962C8B-B14F-4D97-AF65-F5344CB8AC3E}">
        <p14:creationId xmlns:p14="http://schemas.microsoft.com/office/powerpoint/2010/main" val="88090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2358-4065-4268-872F-F84F95A9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Uses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9DBE-297A-4B83-BCAF-6DD21625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146175"/>
          </a:xfrm>
        </p:spPr>
        <p:txBody>
          <a:bodyPr/>
          <a:lstStyle/>
          <a:p>
            <a:r>
              <a:rPr lang="en-US" dirty="0"/>
              <a:t>One object </a:t>
            </a:r>
            <a:r>
              <a:rPr lang="en-US" dirty="0">
                <a:solidFill>
                  <a:srgbClr val="00B0F0"/>
                </a:solidFill>
              </a:rPr>
              <a:t>uses a</a:t>
            </a:r>
            <a:r>
              <a:rPr lang="en-US" dirty="0"/>
              <a:t>nother object</a:t>
            </a:r>
          </a:p>
          <a:p>
            <a:r>
              <a:rPr lang="en-US" dirty="0"/>
              <a:t>Often expressed through method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A1A6C4-9055-4BD6-8896-2894425409CA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246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Formatter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String format(Thing thing)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Util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Util();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util.format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(thing);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BB3688D-F039-4E62-85C9-0C837EF9A5D4}"/>
              </a:ext>
            </a:extLst>
          </p:cNvPr>
          <p:cNvSpPr/>
          <p:nvPr/>
        </p:nvSpPr>
        <p:spPr>
          <a:xfrm rot="20343381">
            <a:off x="838200" y="5003800"/>
            <a:ext cx="2705100" cy="1117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Formatter object </a:t>
            </a:r>
            <a:r>
              <a:rPr lang="en-US" u="sng" dirty="0"/>
              <a:t>uses a</a:t>
            </a:r>
            <a:r>
              <a:rPr lang="en-US" dirty="0"/>
              <a:t> Util object</a:t>
            </a:r>
          </a:p>
        </p:txBody>
      </p:sp>
    </p:spTree>
    <p:extLst>
      <p:ext uri="{BB962C8B-B14F-4D97-AF65-F5344CB8AC3E}">
        <p14:creationId xmlns:p14="http://schemas.microsoft.com/office/powerpoint/2010/main" val="212645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3060-F1FF-4819-A43E-98F4C3C1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types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088EB49B-B5D2-45BB-BD9A-117C4AAFA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00" y="1955800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D308-6061-47DC-80EE-55B8B62F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365125"/>
            <a:ext cx="10515600" cy="879475"/>
          </a:xfrm>
        </p:spPr>
        <p:txBody>
          <a:bodyPr/>
          <a:lstStyle/>
          <a:p>
            <a:r>
              <a:rPr lang="en-US" dirty="0"/>
              <a:t>Database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559A-8992-4A2B-9FE2-77E86D5D2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244600"/>
            <a:ext cx="7100944" cy="5041899"/>
          </a:xfrm>
        </p:spPr>
        <p:txBody>
          <a:bodyPr>
            <a:normAutofit/>
          </a:bodyPr>
          <a:lstStyle/>
          <a:p>
            <a:r>
              <a:rPr lang="en-US" dirty="0"/>
              <a:t>Relational Database Management System (</a:t>
            </a:r>
            <a:r>
              <a:rPr lang="en-US" dirty="0">
                <a:solidFill>
                  <a:srgbClr val="FFC000"/>
                </a:solidFill>
              </a:rPr>
              <a:t>RDBMS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Can maintain </a:t>
            </a:r>
            <a:r>
              <a:rPr lang="en-US" dirty="0"/>
              <a:t>relationships among data</a:t>
            </a:r>
          </a:p>
          <a:p>
            <a:pPr lvl="1"/>
            <a:r>
              <a:rPr lang="en-US" dirty="0"/>
              <a:t>Scale </a:t>
            </a:r>
            <a:r>
              <a:rPr lang="en-US" dirty="0">
                <a:solidFill>
                  <a:srgbClr val="00B0F0"/>
                </a:solidFill>
              </a:rPr>
              <a:t>vertically</a:t>
            </a:r>
            <a:r>
              <a:rPr lang="en-US" dirty="0"/>
              <a:t> (add more RAM and cores)</a:t>
            </a:r>
          </a:p>
          <a:p>
            <a:pPr lvl="1"/>
            <a:r>
              <a:rPr lang="en-US" dirty="0"/>
              <a:t>Speed up to </a:t>
            </a:r>
            <a:r>
              <a:rPr lang="en-US" dirty="0">
                <a:solidFill>
                  <a:srgbClr val="00B0F0"/>
                </a:solidFill>
              </a:rPr>
              <a:t>thousands</a:t>
            </a:r>
            <a:r>
              <a:rPr lang="en-US" dirty="0"/>
              <a:t> of transactions per second</a:t>
            </a:r>
          </a:p>
          <a:p>
            <a:pPr lvl="1"/>
            <a:r>
              <a:rPr lang="en-US" dirty="0"/>
              <a:t>Good when you </a:t>
            </a:r>
            <a:r>
              <a:rPr lang="en-US" dirty="0">
                <a:solidFill>
                  <a:srgbClr val="00B0F0"/>
                </a:solidFill>
              </a:rPr>
              <a:t>need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NoSQL</a:t>
            </a:r>
            <a:r>
              <a:rPr lang="en-US" dirty="0"/>
              <a:t> (distributed) databases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Difficulty maintaining </a:t>
            </a:r>
            <a:r>
              <a:rPr lang="en-US" dirty="0"/>
              <a:t>relationships</a:t>
            </a:r>
          </a:p>
          <a:p>
            <a:pPr lvl="1"/>
            <a:r>
              <a:rPr lang="en-US" dirty="0"/>
              <a:t>Scale </a:t>
            </a:r>
            <a:r>
              <a:rPr lang="en-US" dirty="0">
                <a:solidFill>
                  <a:srgbClr val="00B0F0"/>
                </a:solidFill>
              </a:rPr>
              <a:t>horizontally</a:t>
            </a:r>
            <a:r>
              <a:rPr lang="en-US" dirty="0"/>
              <a:t> (add more machines)</a:t>
            </a:r>
          </a:p>
          <a:p>
            <a:pPr lvl="1"/>
            <a:r>
              <a:rPr lang="en-US" dirty="0"/>
              <a:t>Speed up to </a:t>
            </a:r>
            <a:r>
              <a:rPr lang="en-US" dirty="0">
                <a:solidFill>
                  <a:srgbClr val="00B0F0"/>
                </a:solidFill>
              </a:rPr>
              <a:t>millions</a:t>
            </a:r>
            <a:r>
              <a:rPr lang="en-US" dirty="0"/>
              <a:t> of transactions per second</a:t>
            </a:r>
          </a:p>
          <a:p>
            <a:pPr lvl="1"/>
            <a:r>
              <a:rPr lang="en-US" dirty="0"/>
              <a:t>Good when you want data </a:t>
            </a:r>
            <a:r>
              <a:rPr lang="en-US" dirty="0">
                <a:solidFill>
                  <a:srgbClr val="00B0F0"/>
                </a:solidFill>
              </a:rPr>
              <a:t>without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55127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1418</TotalTime>
  <Words>719</Words>
  <Application>Microsoft Office PowerPoint</Application>
  <PresentationFormat>Widescreen</PresentationFormat>
  <Paragraphs>197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Relationships</vt:lpstr>
      <vt:lpstr>In this video...</vt:lpstr>
      <vt:lpstr>Java relationships</vt:lpstr>
      <vt:lpstr>Relationships in Java</vt:lpstr>
      <vt:lpstr>Relationship: Has a</vt:lpstr>
      <vt:lpstr>Relationship: Is a</vt:lpstr>
      <vt:lpstr>Relationship: Uses a</vt:lpstr>
      <vt:lpstr>Database types</vt:lpstr>
      <vt:lpstr>Database types</vt:lpstr>
      <vt:lpstr>Recipe data</vt:lpstr>
      <vt:lpstr>RDBMS relationships</vt:lpstr>
      <vt:lpstr>RDBMS relationships</vt:lpstr>
      <vt:lpstr>RDBMS relationships</vt:lpstr>
      <vt:lpstr>RDBMS relationship: Is a</vt:lpstr>
      <vt:lpstr>RDBMS relationship: Is a</vt:lpstr>
      <vt:lpstr>How are relationships formed?</vt:lpstr>
      <vt:lpstr>Primary key relationships</vt:lpstr>
      <vt:lpstr>One-to-one</vt:lpstr>
      <vt:lpstr>One-to-many</vt:lpstr>
      <vt:lpstr>Many-to-many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Data</dc:title>
  <dc:creator>Rob Hewitt</dc:creator>
  <cp:lastModifiedBy>Rob Hewitt</cp:lastModifiedBy>
  <cp:revision>114</cp:revision>
  <dcterms:created xsi:type="dcterms:W3CDTF">2021-08-01T14:44:57Z</dcterms:created>
  <dcterms:modified xsi:type="dcterms:W3CDTF">2021-12-30T23:10:56Z</dcterms:modified>
</cp:coreProperties>
</file>